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956" y="-5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4E456E-D6D9-43E7-9BCC-FD8D04C9DDF0}" type="datetimeFigureOut">
              <a:rPr lang="en-US" smtClean="0"/>
              <a:pPr/>
              <a:t>2/24/2024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E456E-D6D9-43E7-9BCC-FD8D04C9DDF0}" type="datetimeFigureOut">
              <a:rPr lang="en-US" smtClean="0"/>
              <a:pPr/>
              <a:t>2/24/2024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E456E-D6D9-43E7-9BCC-FD8D04C9DDF0}" type="datetimeFigureOut">
              <a:rPr lang="en-US" smtClean="0"/>
              <a:pPr/>
              <a:t>2/24/2024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E456E-D6D9-43E7-9BCC-FD8D04C9DDF0}" type="datetimeFigureOut">
              <a:rPr lang="en-US" smtClean="0"/>
              <a:pPr/>
              <a:t>2/24/2024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4E456E-D6D9-43E7-9BCC-FD8D04C9DDF0}" type="datetimeFigureOut">
              <a:rPr lang="en-US" smtClean="0"/>
              <a:pPr/>
              <a:t>2/24/2024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4E456E-D6D9-43E7-9BCC-FD8D04C9DDF0}" type="datetimeFigureOut">
              <a:rPr lang="en-US" smtClean="0"/>
              <a:pPr/>
              <a:t>2/24/2024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4E456E-D6D9-43E7-9BCC-FD8D04C9DDF0}" type="datetimeFigureOut">
              <a:rPr lang="en-US" smtClean="0"/>
              <a:pPr/>
              <a:t>2/24/2024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4E456E-D6D9-43E7-9BCC-FD8D04C9DDF0}" type="datetimeFigureOut">
              <a:rPr lang="en-US" smtClean="0"/>
              <a:pPr/>
              <a:t>2/24/2024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E456E-D6D9-43E7-9BCC-FD8D04C9DDF0}" type="datetimeFigureOut">
              <a:rPr lang="en-US" smtClean="0"/>
              <a:pPr/>
              <a:t>2/24/2024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E456E-D6D9-43E7-9BCC-FD8D04C9DDF0}" type="datetimeFigureOut">
              <a:rPr lang="en-US" smtClean="0"/>
              <a:pPr/>
              <a:t>2/24/2024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E456E-D6D9-43E7-9BCC-FD8D04C9DDF0}" type="datetimeFigureOut">
              <a:rPr lang="en-US" smtClean="0"/>
              <a:pPr/>
              <a:t>2/24/2024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218C56-FF0B-433B-9B19-3486EEE2040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E456E-D6D9-43E7-9BCC-FD8D04C9DDF0}" type="datetimeFigureOut">
              <a:rPr lang="en-US" smtClean="0"/>
              <a:pPr/>
              <a:t>2/24/2024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218C56-FF0B-433B-9B19-3486EEE2040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6172200" cy="1371600"/>
          </a:xfrm>
        </p:spPr>
        <p:style>
          <a:lnRef idx="1">
            <a:schemeClr val="accent3"/>
          </a:lnRef>
          <a:fillRef idx="2">
            <a:schemeClr val="accent3"/>
          </a:fillRef>
          <a:effectRef idx="1">
            <a:schemeClr val="accent3"/>
          </a:effectRef>
          <a:fontRef idx="minor">
            <a:schemeClr val="dk1"/>
          </a:fontRef>
        </p:style>
        <p:txBody>
          <a:bodyPr/>
          <a:lstStyle/>
          <a:p>
            <a:r>
              <a:rPr lang="en-US" sz="7200" b="1" dirty="0" smtClean="0"/>
              <a:t>Content</a:t>
            </a:r>
            <a:endParaRPr lang="en-US" b="1" dirty="0"/>
          </a:p>
        </p:txBody>
      </p:sp>
      <p:sp>
        <p:nvSpPr>
          <p:cNvPr id="3" name="Subtitle 2"/>
          <p:cNvSpPr>
            <a:spLocks noGrp="1"/>
          </p:cNvSpPr>
          <p:nvPr>
            <p:ph type="subTitle" idx="1"/>
          </p:nvPr>
        </p:nvSpPr>
        <p:spPr>
          <a:xfrm>
            <a:off x="533400" y="2514600"/>
            <a:ext cx="7239000" cy="3429000"/>
          </a:xfrm>
        </p:spPr>
        <p:style>
          <a:lnRef idx="1">
            <a:schemeClr val="accent3"/>
          </a:lnRef>
          <a:fillRef idx="3">
            <a:schemeClr val="accent3"/>
          </a:fillRef>
          <a:effectRef idx="2">
            <a:schemeClr val="accent3"/>
          </a:effectRef>
          <a:fontRef idx="minor">
            <a:schemeClr val="lt1"/>
          </a:fontRef>
        </p:style>
        <p:txBody>
          <a:bodyPr/>
          <a:lstStyle/>
          <a:p>
            <a:pPr algn="l">
              <a:buFont typeface="Wingdings" pitchFamily="2" charset="2"/>
              <a:buChar char="Ø"/>
            </a:pPr>
            <a:r>
              <a:rPr lang="en-US" b="1" dirty="0" smtClean="0">
                <a:solidFill>
                  <a:schemeClr val="tx1"/>
                </a:solidFill>
              </a:rPr>
              <a:t> Common &amp; Scientific name of the animal</a:t>
            </a:r>
          </a:p>
          <a:p>
            <a:pPr algn="l">
              <a:buFont typeface="Wingdings" pitchFamily="2" charset="2"/>
              <a:buChar char="Ø"/>
            </a:pPr>
            <a:r>
              <a:rPr lang="en-US" b="1" dirty="0" smtClean="0">
                <a:solidFill>
                  <a:schemeClr val="tx1"/>
                </a:solidFill>
              </a:rPr>
              <a:t>Systematic Position</a:t>
            </a:r>
          </a:p>
          <a:p>
            <a:pPr algn="l">
              <a:buFont typeface="Wingdings" pitchFamily="2" charset="2"/>
              <a:buChar char="Ø"/>
            </a:pPr>
            <a:r>
              <a:rPr lang="en-US" b="1" dirty="0" smtClean="0">
                <a:solidFill>
                  <a:schemeClr val="tx1"/>
                </a:solidFill>
              </a:rPr>
              <a:t>General </a:t>
            </a:r>
            <a:r>
              <a:rPr lang="en-US" b="1" dirty="0" err="1" smtClean="0">
                <a:solidFill>
                  <a:schemeClr val="tx1"/>
                </a:solidFill>
              </a:rPr>
              <a:t>Behaviour</a:t>
            </a:r>
            <a:endParaRPr lang="en-US" b="1" dirty="0" smtClean="0">
              <a:solidFill>
                <a:schemeClr val="tx1"/>
              </a:solidFill>
            </a:endParaRPr>
          </a:p>
          <a:p>
            <a:pPr algn="l">
              <a:buFont typeface="Wingdings" pitchFamily="2" charset="2"/>
              <a:buChar char="Ø"/>
            </a:pPr>
            <a:r>
              <a:rPr lang="en-US" b="1" dirty="0" smtClean="0">
                <a:solidFill>
                  <a:schemeClr val="tx1"/>
                </a:solidFill>
              </a:rPr>
              <a:t>Feeding </a:t>
            </a:r>
            <a:r>
              <a:rPr lang="en-US" b="1" dirty="0" err="1" smtClean="0">
                <a:solidFill>
                  <a:schemeClr val="tx1"/>
                </a:solidFill>
              </a:rPr>
              <a:t>Behaviour</a:t>
            </a:r>
            <a:endParaRPr lang="en-US" b="1" dirty="0" smtClean="0">
              <a:solidFill>
                <a:schemeClr val="tx1"/>
              </a:solidFill>
            </a:endParaRPr>
          </a:p>
          <a:p>
            <a:pPr algn="l">
              <a:buFont typeface="Wingdings" pitchFamily="2" charset="2"/>
              <a:buChar char="Ø"/>
            </a:pPr>
            <a:r>
              <a:rPr lang="en-US" b="1" dirty="0" smtClean="0">
                <a:solidFill>
                  <a:schemeClr val="tx1"/>
                </a:solidFill>
              </a:rPr>
              <a:t>Breeding habit</a:t>
            </a:r>
            <a:endParaRPr 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05800" cy="914400"/>
          </a:xfrm>
        </p:spPr>
        <p:txBody>
          <a:bodyPr>
            <a:noAutofit/>
          </a:bodyPr>
          <a:lstStyle/>
          <a:p>
            <a:r>
              <a:rPr lang="en-US" sz="8000" b="1" dirty="0" err="1" smtClean="0">
                <a:solidFill>
                  <a:srgbClr val="7030A0"/>
                </a:solidFill>
              </a:rPr>
              <a:t>Gaint</a:t>
            </a:r>
            <a:r>
              <a:rPr lang="en-US" sz="8000" b="1" dirty="0" smtClean="0">
                <a:solidFill>
                  <a:srgbClr val="7030A0"/>
                </a:solidFill>
              </a:rPr>
              <a:t> Panda</a:t>
            </a:r>
            <a:endParaRPr lang="en-US" sz="8000" b="1" dirty="0">
              <a:solidFill>
                <a:srgbClr val="7030A0"/>
              </a:solidFill>
            </a:endParaRPr>
          </a:p>
        </p:txBody>
      </p:sp>
      <p:sp>
        <p:nvSpPr>
          <p:cNvPr id="3" name="Content Placeholder 2"/>
          <p:cNvSpPr>
            <a:spLocks noGrp="1"/>
          </p:cNvSpPr>
          <p:nvPr>
            <p:ph idx="1"/>
          </p:nvPr>
        </p:nvSpPr>
        <p:spPr>
          <a:xfrm>
            <a:off x="457200" y="1600201"/>
            <a:ext cx="8382000" cy="1600199"/>
          </a:xfrm>
        </p:spPr>
        <p:txBody>
          <a:bodyPr>
            <a:noAutofit/>
          </a:bodyPr>
          <a:lstStyle/>
          <a:p>
            <a:r>
              <a:rPr lang="en-US" b="1" dirty="0" smtClean="0">
                <a:solidFill>
                  <a:schemeClr val="accent6">
                    <a:lumMod val="50000"/>
                  </a:schemeClr>
                </a:solidFill>
              </a:rPr>
              <a:t>Common Name: Giant Panda</a:t>
            </a:r>
          </a:p>
          <a:p>
            <a:r>
              <a:rPr lang="en-US" b="1" dirty="0" smtClean="0">
                <a:solidFill>
                  <a:schemeClr val="accent6">
                    <a:lumMod val="50000"/>
                  </a:schemeClr>
                </a:solidFill>
              </a:rPr>
              <a:t>Scientific Name: </a:t>
            </a:r>
            <a:r>
              <a:rPr lang="en-US" sz="3600" b="1" i="1" dirty="0" err="1" smtClean="0">
                <a:solidFill>
                  <a:schemeClr val="tx1">
                    <a:lumMod val="95000"/>
                    <a:lumOff val="5000"/>
                  </a:schemeClr>
                </a:solidFill>
              </a:rPr>
              <a:t>Ailuropoda</a:t>
            </a:r>
            <a:r>
              <a:rPr lang="en-US" sz="3600" b="1" i="1" dirty="0" smtClean="0">
                <a:solidFill>
                  <a:schemeClr val="tx1">
                    <a:lumMod val="95000"/>
                    <a:lumOff val="5000"/>
                  </a:schemeClr>
                </a:solidFill>
              </a:rPr>
              <a:t> </a:t>
            </a:r>
            <a:r>
              <a:rPr lang="en-US" sz="3600" b="1" i="1" dirty="0" err="1" smtClean="0">
                <a:solidFill>
                  <a:schemeClr val="tx1">
                    <a:lumMod val="95000"/>
                    <a:lumOff val="5000"/>
                  </a:schemeClr>
                </a:solidFill>
              </a:rPr>
              <a:t>m</a:t>
            </a:r>
            <a:r>
              <a:rPr lang="en-US" sz="3600" b="1" i="1" dirty="0" err="1" smtClean="0">
                <a:solidFill>
                  <a:schemeClr val="tx1">
                    <a:lumMod val="95000"/>
                    <a:lumOff val="5000"/>
                  </a:schemeClr>
                </a:solidFill>
              </a:rPr>
              <a:t>elanoleuca</a:t>
            </a:r>
            <a:r>
              <a:rPr lang="en-US" b="1" dirty="0" smtClean="0">
                <a:solidFill>
                  <a:schemeClr val="accent6">
                    <a:lumMod val="50000"/>
                  </a:schemeClr>
                </a:solidFill>
              </a:rPr>
              <a:t>.</a:t>
            </a:r>
          </a:p>
          <a:p>
            <a:pPr>
              <a:buNone/>
            </a:pPr>
            <a:r>
              <a:rPr lang="en-US" b="1" dirty="0" smtClean="0">
                <a:solidFill>
                  <a:schemeClr val="accent6">
                    <a:lumMod val="50000"/>
                  </a:schemeClr>
                </a:solidFill>
              </a:rPr>
              <a:t>                          </a:t>
            </a:r>
            <a:endParaRPr lang="en-US" b="1" dirty="0">
              <a:solidFill>
                <a:schemeClr val="accent6">
                  <a:lumMod val="50000"/>
                </a:schemeClr>
              </a:solidFill>
            </a:endParaRPr>
          </a:p>
        </p:txBody>
      </p:sp>
      <p:sp>
        <p:nvSpPr>
          <p:cNvPr id="4" name="TextBox 3"/>
          <p:cNvSpPr txBox="1"/>
          <p:nvPr/>
        </p:nvSpPr>
        <p:spPr>
          <a:xfrm>
            <a:off x="3352800" y="2895600"/>
            <a:ext cx="5486400" cy="584775"/>
          </a:xfrm>
          <a:prstGeom prst="rect">
            <a:avLst/>
          </a:prstGeom>
          <a:solidFill>
            <a:schemeClr val="tx2">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200" dirty="0" smtClean="0"/>
              <a:t>Presented by- </a:t>
            </a:r>
            <a:r>
              <a:rPr lang="en-US" sz="3200" dirty="0" err="1" smtClean="0"/>
              <a:t>Sahin</a:t>
            </a:r>
            <a:r>
              <a:rPr lang="en-US" sz="3200" dirty="0" smtClean="0"/>
              <a:t> </a:t>
            </a:r>
            <a:r>
              <a:rPr lang="en-US" sz="3200" dirty="0" err="1" smtClean="0"/>
              <a:t>Sumaiya</a:t>
            </a:r>
            <a:endParaRPr lang="en-US" sz="3200" dirty="0"/>
          </a:p>
        </p:txBody>
      </p:sp>
      <p:sp>
        <p:nvSpPr>
          <p:cNvPr id="5" name="TextBox 4"/>
          <p:cNvSpPr txBox="1"/>
          <p:nvPr/>
        </p:nvSpPr>
        <p:spPr>
          <a:xfrm>
            <a:off x="762000" y="4495800"/>
            <a:ext cx="7467600" cy="1446550"/>
          </a:xfrm>
          <a:prstGeom prst="rect">
            <a:avLst/>
          </a:prstGeom>
          <a:noFill/>
        </p:spPr>
        <p:txBody>
          <a:bodyPr wrap="square" rtlCol="0">
            <a:spAutoFit/>
          </a:bodyPr>
          <a:lstStyle/>
          <a:p>
            <a:r>
              <a:rPr lang="en-US" sz="4400" b="1" dirty="0" smtClean="0">
                <a:solidFill>
                  <a:schemeClr val="bg1"/>
                </a:solidFill>
              </a:rPr>
              <a:t>CU Roll No- 223144-11-0043</a:t>
            </a:r>
          </a:p>
          <a:p>
            <a:r>
              <a:rPr lang="en-US" sz="4400" b="1" dirty="0" smtClean="0">
                <a:solidFill>
                  <a:schemeClr val="bg1"/>
                </a:solidFill>
              </a:rPr>
              <a:t>CU </a:t>
            </a:r>
            <a:r>
              <a:rPr lang="en-US" sz="4400" b="1" dirty="0" err="1" smtClean="0">
                <a:solidFill>
                  <a:schemeClr val="bg1"/>
                </a:solidFill>
              </a:rPr>
              <a:t>Reg</a:t>
            </a:r>
            <a:r>
              <a:rPr lang="en-US" sz="4400" b="1" dirty="0" smtClean="0">
                <a:solidFill>
                  <a:schemeClr val="bg1"/>
                </a:solidFill>
              </a:rPr>
              <a:t> No- 144-1215-0338-22</a:t>
            </a:r>
            <a:endParaRPr lang="en-US" sz="4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own Ribbon 5"/>
          <p:cNvSpPr/>
          <p:nvPr/>
        </p:nvSpPr>
        <p:spPr>
          <a:xfrm>
            <a:off x="152400" y="304800"/>
            <a:ext cx="8763000" cy="1066800"/>
          </a:xfrm>
          <a:prstGeom prst="ribbon">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b="1" dirty="0" smtClean="0"/>
              <a:t>Systematic Position</a:t>
            </a:r>
            <a:endParaRPr lang="en-US" sz="4000" b="1" dirty="0"/>
          </a:p>
        </p:txBody>
      </p:sp>
      <p:sp>
        <p:nvSpPr>
          <p:cNvPr id="7" name="TextBox 6"/>
          <p:cNvSpPr txBox="1"/>
          <p:nvPr/>
        </p:nvSpPr>
        <p:spPr>
          <a:xfrm>
            <a:off x="4572000" y="5650468"/>
            <a:ext cx="2819400" cy="369332"/>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Species: </a:t>
            </a:r>
            <a:r>
              <a:rPr lang="en-US" dirty="0" err="1" smtClean="0"/>
              <a:t>Melanoleuca</a:t>
            </a:r>
            <a:r>
              <a:rPr lang="en-US" dirty="0" smtClean="0"/>
              <a:t>.</a:t>
            </a:r>
          </a:p>
        </p:txBody>
      </p:sp>
      <p:sp>
        <p:nvSpPr>
          <p:cNvPr id="8" name="TextBox 7"/>
          <p:cNvSpPr txBox="1"/>
          <p:nvPr/>
        </p:nvSpPr>
        <p:spPr>
          <a:xfrm>
            <a:off x="1676400" y="2362200"/>
            <a:ext cx="3505200" cy="381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Kingdom : </a:t>
            </a:r>
            <a:r>
              <a:rPr lang="en-US" dirty="0" err="1" smtClean="0"/>
              <a:t>Animalia</a:t>
            </a:r>
            <a:r>
              <a:rPr lang="en-US" dirty="0" smtClean="0"/>
              <a:t>.</a:t>
            </a:r>
            <a:endParaRPr lang="en-US" dirty="0"/>
          </a:p>
        </p:txBody>
      </p:sp>
      <p:sp>
        <p:nvSpPr>
          <p:cNvPr id="9" name="TextBox 8"/>
          <p:cNvSpPr txBox="1"/>
          <p:nvPr/>
        </p:nvSpPr>
        <p:spPr>
          <a:xfrm>
            <a:off x="2209800" y="2907268"/>
            <a:ext cx="3200400" cy="369332"/>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Phylum: </a:t>
            </a:r>
            <a:r>
              <a:rPr lang="en-US" dirty="0" err="1" smtClean="0"/>
              <a:t>Chordata</a:t>
            </a:r>
            <a:endParaRPr lang="en-US" dirty="0" smtClean="0"/>
          </a:p>
        </p:txBody>
      </p:sp>
      <p:sp>
        <p:nvSpPr>
          <p:cNvPr id="10" name="TextBox 9"/>
          <p:cNvSpPr txBox="1"/>
          <p:nvPr/>
        </p:nvSpPr>
        <p:spPr>
          <a:xfrm>
            <a:off x="2590800" y="3440668"/>
            <a:ext cx="33528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Class: </a:t>
            </a:r>
            <a:r>
              <a:rPr lang="en-US" dirty="0" err="1" smtClean="0"/>
              <a:t>Mammalia</a:t>
            </a:r>
            <a:endParaRPr lang="en-US" dirty="0" smtClean="0"/>
          </a:p>
        </p:txBody>
      </p:sp>
      <p:sp>
        <p:nvSpPr>
          <p:cNvPr id="11" name="TextBox 10"/>
          <p:cNvSpPr txBox="1"/>
          <p:nvPr/>
        </p:nvSpPr>
        <p:spPr>
          <a:xfrm>
            <a:off x="3048000" y="3974068"/>
            <a:ext cx="3200400" cy="369332"/>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Order: </a:t>
            </a:r>
            <a:r>
              <a:rPr lang="en-US" dirty="0" err="1" smtClean="0"/>
              <a:t>cornivora</a:t>
            </a:r>
            <a:endParaRPr lang="en-US" dirty="0" smtClean="0"/>
          </a:p>
        </p:txBody>
      </p:sp>
      <p:sp>
        <p:nvSpPr>
          <p:cNvPr id="12" name="TextBox 11"/>
          <p:cNvSpPr txBox="1"/>
          <p:nvPr/>
        </p:nvSpPr>
        <p:spPr>
          <a:xfrm>
            <a:off x="3581400" y="4507468"/>
            <a:ext cx="3048000" cy="369332"/>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Family: </a:t>
            </a:r>
            <a:r>
              <a:rPr lang="en-US" dirty="0" err="1" smtClean="0"/>
              <a:t>Ursidal</a:t>
            </a:r>
            <a:endParaRPr lang="en-US" dirty="0" smtClean="0"/>
          </a:p>
        </p:txBody>
      </p:sp>
      <p:sp>
        <p:nvSpPr>
          <p:cNvPr id="13" name="TextBox 12"/>
          <p:cNvSpPr txBox="1"/>
          <p:nvPr/>
        </p:nvSpPr>
        <p:spPr>
          <a:xfrm>
            <a:off x="3886200" y="5040868"/>
            <a:ext cx="3200400" cy="369332"/>
          </a:xfrm>
          <a:prstGeom prst="rect">
            <a:avLst/>
          </a:prstGeom>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Genus: </a:t>
            </a:r>
            <a:r>
              <a:rPr lang="en-US" dirty="0" err="1" smtClean="0"/>
              <a:t>Ailuropoda</a:t>
            </a:r>
            <a:endParaRPr lang="en-US" dirty="0" smtClean="0"/>
          </a:p>
        </p:txBody>
      </p:sp>
      <p:pic>
        <p:nvPicPr>
          <p:cNvPr id="15" name="Picture 14" descr="2.jfif"/>
          <p:cNvPicPr>
            <a:picLocks noChangeAspect="1"/>
          </p:cNvPicPr>
          <p:nvPr/>
        </p:nvPicPr>
        <p:blipFill>
          <a:blip r:embed="rId2"/>
          <a:stretch>
            <a:fillRect/>
          </a:stretch>
        </p:blipFill>
        <p:spPr>
          <a:xfrm>
            <a:off x="304801" y="4267200"/>
            <a:ext cx="2667000"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6" name="Picture 15" descr="3.jfif"/>
          <p:cNvPicPr>
            <a:picLocks noChangeAspect="1"/>
          </p:cNvPicPr>
          <p:nvPr/>
        </p:nvPicPr>
        <p:blipFill>
          <a:blip r:embed="rId3"/>
          <a:stretch>
            <a:fillRect/>
          </a:stretch>
        </p:blipFill>
        <p:spPr>
          <a:xfrm>
            <a:off x="6181725" y="1600200"/>
            <a:ext cx="2657475"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4" name="Horizontal Scroll 3"/>
          <p:cNvSpPr/>
          <p:nvPr/>
        </p:nvSpPr>
        <p:spPr>
          <a:xfrm>
            <a:off x="838200" y="457200"/>
            <a:ext cx="7620000" cy="1752600"/>
          </a:xfrm>
          <a:prstGeom prst="horizont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6000" b="1" dirty="0" smtClean="0"/>
              <a:t>General </a:t>
            </a:r>
            <a:r>
              <a:rPr lang="en-US" sz="6000" b="1" dirty="0" err="1" smtClean="0"/>
              <a:t>Behaviour</a:t>
            </a:r>
            <a:endParaRPr lang="en-US" sz="6000" dirty="0"/>
          </a:p>
        </p:txBody>
      </p:sp>
      <p:sp>
        <p:nvSpPr>
          <p:cNvPr id="6" name="TextBox 5"/>
          <p:cNvSpPr txBox="1"/>
          <p:nvPr/>
        </p:nvSpPr>
        <p:spPr>
          <a:xfrm>
            <a:off x="838200" y="2819400"/>
            <a:ext cx="6858000" cy="1631216"/>
          </a:xfrm>
          <a:prstGeom prst="rect">
            <a:avLst/>
          </a:prstGeom>
          <a:noFill/>
        </p:spPr>
        <p:txBody>
          <a:bodyPr wrap="square" rtlCol="0">
            <a:spAutoFit/>
          </a:bodyPr>
          <a:lstStyle/>
          <a:p>
            <a:pPr marL="457200" indent="-457200">
              <a:buFont typeface="Wingdings" pitchFamily="2" charset="2"/>
              <a:buChar char="Ø"/>
            </a:pPr>
            <a:r>
              <a:rPr lang="en-US" sz="2000" dirty="0" smtClean="0"/>
              <a:t>Adult </a:t>
            </a:r>
            <a:r>
              <a:rPr lang="en-US" sz="2000" dirty="0"/>
              <a:t>giant pandas may be generally solitary, but they do communicate periodically through scent marks, calls and occasional meetings. Recent research has also found that giant pandas may form communities of seven to 15 individuals within the local population.</a:t>
            </a:r>
          </a:p>
        </p:txBody>
      </p:sp>
      <p:pic>
        <p:nvPicPr>
          <p:cNvPr id="7" name="Picture 6" descr="9+.jfif"/>
          <p:cNvPicPr>
            <a:picLocks noChangeAspect="1"/>
          </p:cNvPicPr>
          <p:nvPr/>
        </p:nvPicPr>
        <p:blipFill>
          <a:blip r:embed="rId2"/>
          <a:stretch>
            <a:fillRect/>
          </a:stretch>
        </p:blipFill>
        <p:spPr>
          <a:xfrm>
            <a:off x="2438400" y="4366054"/>
            <a:ext cx="3733800" cy="2491946"/>
          </a:xfrm>
          <a:prstGeom prst="ellipse">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90000"/>
          </a:schemeClr>
        </a:solidFill>
        <a:effectLst/>
      </p:bgPr>
    </p:bg>
    <p:spTree>
      <p:nvGrpSpPr>
        <p:cNvPr id="1" name=""/>
        <p:cNvGrpSpPr/>
        <p:nvPr/>
      </p:nvGrpSpPr>
      <p:grpSpPr>
        <a:xfrm>
          <a:off x="0" y="0"/>
          <a:ext cx="0" cy="0"/>
          <a:chOff x="0" y="0"/>
          <a:chExt cx="0" cy="0"/>
        </a:xfrm>
      </p:grpSpPr>
      <p:sp>
        <p:nvSpPr>
          <p:cNvPr id="6" name="Wave 5"/>
          <p:cNvSpPr/>
          <p:nvPr/>
        </p:nvSpPr>
        <p:spPr>
          <a:xfrm>
            <a:off x="1143000" y="228600"/>
            <a:ext cx="6553200" cy="1066800"/>
          </a:xfrm>
          <a:prstGeom prst="wav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smtClean="0"/>
              <a:t>Feeding </a:t>
            </a:r>
            <a:r>
              <a:rPr lang="en-US" sz="4000" b="1" dirty="0" err="1" smtClean="0"/>
              <a:t>Behaviour</a:t>
            </a:r>
            <a:endParaRPr lang="en-US" sz="4000" b="1" dirty="0"/>
          </a:p>
        </p:txBody>
      </p:sp>
      <p:sp>
        <p:nvSpPr>
          <p:cNvPr id="7" name="TextBox 6"/>
          <p:cNvSpPr txBox="1"/>
          <p:nvPr/>
        </p:nvSpPr>
        <p:spPr>
          <a:xfrm>
            <a:off x="914400" y="1981200"/>
            <a:ext cx="7543800" cy="830997"/>
          </a:xfrm>
          <a:prstGeom prst="rect">
            <a:avLst/>
          </a:prstGeom>
          <a:noFill/>
        </p:spPr>
        <p:txBody>
          <a:bodyPr wrap="square" rtlCol="0">
            <a:spAutoFit/>
          </a:bodyPr>
          <a:lstStyle/>
          <a:p>
            <a:pPr>
              <a:buFont typeface="Arial" pitchFamily="34" charset="0"/>
              <a:buChar char="•"/>
            </a:pPr>
            <a:r>
              <a:rPr lang="en-US" sz="2400" b="1" dirty="0" smtClean="0"/>
              <a:t> Though pandas are carnivores animal but  they Consume bamboo as its diet mostly (about 99%)</a:t>
            </a:r>
            <a:endParaRPr lang="en-US" sz="2400" b="1" dirty="0"/>
          </a:p>
        </p:txBody>
      </p:sp>
      <p:sp>
        <p:nvSpPr>
          <p:cNvPr id="8" name="TextBox 7"/>
          <p:cNvSpPr txBox="1"/>
          <p:nvPr/>
        </p:nvSpPr>
        <p:spPr>
          <a:xfrm>
            <a:off x="914400" y="2895600"/>
            <a:ext cx="4572000" cy="830997"/>
          </a:xfrm>
          <a:prstGeom prst="rect">
            <a:avLst/>
          </a:prstGeom>
          <a:noFill/>
        </p:spPr>
        <p:txBody>
          <a:bodyPr wrap="square" rtlCol="0">
            <a:spAutoFit/>
          </a:bodyPr>
          <a:lstStyle/>
          <a:p>
            <a:pPr>
              <a:buFont typeface="Arial" pitchFamily="34" charset="0"/>
              <a:buChar char="•"/>
            </a:pPr>
            <a:r>
              <a:rPr lang="en-US" sz="2800" b="1" dirty="0" smtClean="0"/>
              <a:t> They </a:t>
            </a:r>
            <a:r>
              <a:rPr lang="en-US" sz="2800" b="1" dirty="0" err="1" smtClean="0"/>
              <a:t>occasionaly</a:t>
            </a:r>
            <a:r>
              <a:rPr lang="en-US" sz="2800" b="1" dirty="0" smtClean="0"/>
              <a:t> eat</a:t>
            </a:r>
          </a:p>
          <a:p>
            <a:pPr marL="400050" indent="-400050"/>
            <a:endParaRPr lang="en-US" sz="2000" b="1" dirty="0"/>
          </a:p>
        </p:txBody>
      </p:sp>
      <p:sp>
        <p:nvSpPr>
          <p:cNvPr id="9" name="TextBox 8"/>
          <p:cNvSpPr txBox="1"/>
          <p:nvPr/>
        </p:nvSpPr>
        <p:spPr>
          <a:xfrm>
            <a:off x="1447800" y="3429000"/>
            <a:ext cx="3124200" cy="1908215"/>
          </a:xfrm>
          <a:prstGeom prst="rect">
            <a:avLst/>
          </a:prstGeom>
          <a:noFill/>
        </p:spPr>
        <p:txBody>
          <a:bodyPr wrap="square" rtlCol="0">
            <a:spAutoFit/>
          </a:bodyPr>
          <a:lstStyle/>
          <a:p>
            <a:pPr marL="400050" indent="-400050">
              <a:buFont typeface="+mj-lt"/>
              <a:buAutoNum type="romanLcPeriod"/>
            </a:pPr>
            <a:r>
              <a:rPr lang="en-US" sz="2000" b="1" dirty="0" smtClean="0"/>
              <a:t> Grasses</a:t>
            </a:r>
          </a:p>
          <a:p>
            <a:pPr marL="400050" indent="-400050">
              <a:buFont typeface="+mj-lt"/>
              <a:buAutoNum type="romanLcPeriod"/>
            </a:pPr>
            <a:r>
              <a:rPr lang="en-US" sz="2000" b="1" dirty="0" smtClean="0"/>
              <a:t>Wild tuber</a:t>
            </a:r>
          </a:p>
          <a:p>
            <a:pPr marL="400050" indent="-400050">
              <a:buFont typeface="+mj-lt"/>
              <a:buAutoNum type="romanLcPeriod"/>
            </a:pPr>
            <a:r>
              <a:rPr lang="en-US" sz="2000" b="1" dirty="0" smtClean="0"/>
              <a:t>Meat in the form of birds, rodents, or carrion</a:t>
            </a:r>
          </a:p>
          <a:p>
            <a:pPr marL="400050" indent="-400050"/>
            <a:endParaRPr lang="en-US" dirty="0"/>
          </a:p>
        </p:txBody>
      </p:sp>
      <p:sp>
        <p:nvSpPr>
          <p:cNvPr id="10" name="TextBox 9"/>
          <p:cNvSpPr txBox="1"/>
          <p:nvPr/>
        </p:nvSpPr>
        <p:spPr>
          <a:xfrm>
            <a:off x="1143000" y="5391090"/>
            <a:ext cx="7315200" cy="830997"/>
          </a:xfrm>
          <a:prstGeom prst="rect">
            <a:avLst/>
          </a:prstGeom>
          <a:noFill/>
        </p:spPr>
        <p:txBody>
          <a:bodyPr wrap="square" rtlCol="0">
            <a:spAutoFit/>
          </a:bodyPr>
          <a:lstStyle/>
          <a:p>
            <a:pPr>
              <a:buFont typeface="Arial" pitchFamily="34" charset="0"/>
              <a:buChar char="•"/>
            </a:pPr>
            <a:r>
              <a:rPr lang="en-US" sz="2400" b="1" dirty="0" smtClean="0"/>
              <a:t> In Captivity, they may receive honey, eggs, fish, yams, shrubs etc.</a:t>
            </a:r>
            <a:endParaRPr lang="en-US" sz="2400" b="1" dirty="0"/>
          </a:p>
        </p:txBody>
      </p:sp>
      <p:pic>
        <p:nvPicPr>
          <p:cNvPr id="11" name="Picture 10" descr="5.jfif"/>
          <p:cNvPicPr>
            <a:picLocks noChangeAspect="1"/>
          </p:cNvPicPr>
          <p:nvPr/>
        </p:nvPicPr>
        <p:blipFill>
          <a:blip r:embed="rId2"/>
          <a:stretch>
            <a:fillRect/>
          </a:stretch>
        </p:blipFill>
        <p:spPr>
          <a:xfrm>
            <a:off x="5715000" y="2971799"/>
            <a:ext cx="3200400" cy="19812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153400" cy="3276599"/>
          </a:xfrm>
        </p:spPr>
        <p:txBody>
          <a:bodyPr>
            <a:normAutofit/>
          </a:bodyPr>
          <a:lstStyle/>
          <a:p>
            <a:r>
              <a:rPr lang="en-US" sz="2400" b="1" dirty="0" smtClean="0"/>
              <a:t> The giant panda is a “Highly Specialized” animal with “unique adaptation”, and has live in bamboo forest for millions of years.</a:t>
            </a:r>
          </a:p>
          <a:p>
            <a:r>
              <a:rPr lang="en-US" sz="2400" b="1" dirty="0"/>
              <a:t> </a:t>
            </a:r>
            <a:r>
              <a:rPr lang="en-US" sz="2400" b="1" dirty="0" smtClean="0"/>
              <a:t>The average giant panda eats as much as </a:t>
            </a:r>
            <a:r>
              <a:rPr lang="en-US" sz="2400" b="1" dirty="0" err="1" smtClean="0"/>
              <a:t>as</a:t>
            </a:r>
            <a:r>
              <a:rPr lang="en-US" sz="2400" b="1" dirty="0" smtClean="0"/>
              <a:t> 9-14 kg of bamboo shoots a day.</a:t>
            </a:r>
          </a:p>
          <a:p>
            <a:r>
              <a:rPr lang="en-US" sz="2400" b="1" dirty="0"/>
              <a:t> </a:t>
            </a:r>
            <a:r>
              <a:rPr lang="en-US" sz="2400" b="1" dirty="0" smtClean="0"/>
              <a:t>The Giant Pandas spend about 16 hours in eating per day.</a:t>
            </a:r>
            <a:endParaRPr lang="en-US" sz="2400" b="1" dirty="0"/>
          </a:p>
        </p:txBody>
      </p:sp>
      <p:sp>
        <p:nvSpPr>
          <p:cNvPr id="4" name="Wave 3"/>
          <p:cNvSpPr/>
          <p:nvPr/>
        </p:nvSpPr>
        <p:spPr>
          <a:xfrm>
            <a:off x="1447800" y="381000"/>
            <a:ext cx="6172200" cy="1143000"/>
          </a:xfrm>
          <a:prstGeom prst="wav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dirty="0" smtClean="0"/>
              <a:t>Feeding </a:t>
            </a:r>
            <a:r>
              <a:rPr lang="en-US" sz="3200" dirty="0" err="1" smtClean="0"/>
              <a:t>behaviour</a:t>
            </a:r>
            <a:r>
              <a:rPr lang="en-US" sz="3200" dirty="0" smtClean="0"/>
              <a:t> (Cont….)</a:t>
            </a:r>
            <a:endParaRPr lang="en-US" sz="3200" dirty="0"/>
          </a:p>
        </p:txBody>
      </p:sp>
      <p:pic>
        <p:nvPicPr>
          <p:cNvPr id="5" name="Picture 4" descr="6.jfif"/>
          <p:cNvPicPr>
            <a:picLocks noChangeAspect="1"/>
          </p:cNvPicPr>
          <p:nvPr/>
        </p:nvPicPr>
        <p:blipFill>
          <a:blip r:embed="rId2"/>
          <a:stretch>
            <a:fillRect/>
          </a:stretch>
        </p:blipFill>
        <p:spPr>
          <a:xfrm>
            <a:off x="3886200" y="4267199"/>
            <a:ext cx="3429000" cy="2337955"/>
          </a:xfrm>
          <a:prstGeom prst="ellipse">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5" name="Rounded Rectangle 4"/>
          <p:cNvSpPr/>
          <p:nvPr/>
        </p:nvSpPr>
        <p:spPr>
          <a:xfrm>
            <a:off x="1676400" y="381000"/>
            <a:ext cx="5562600"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Breeding Habit</a:t>
            </a:r>
            <a:endPar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TextBox 5"/>
          <p:cNvSpPr txBox="1"/>
          <p:nvPr/>
        </p:nvSpPr>
        <p:spPr>
          <a:xfrm>
            <a:off x="381000" y="2668012"/>
            <a:ext cx="7924800" cy="3046988"/>
          </a:xfrm>
          <a:prstGeom prst="rect">
            <a:avLst/>
          </a:prstGeom>
          <a:noFill/>
        </p:spPr>
        <p:txBody>
          <a:bodyPr wrap="square" rtlCol="0">
            <a:spAutoFit/>
          </a:bodyPr>
          <a:lstStyle/>
          <a:p>
            <a:pPr>
              <a:buFont typeface="Wingdings" pitchFamily="2" charset="2"/>
              <a:buChar char="v"/>
            </a:pPr>
            <a:r>
              <a:rPr lang="en-US" sz="2400" dirty="0" smtClean="0"/>
              <a:t>  Male Panda Called Boars</a:t>
            </a:r>
          </a:p>
          <a:p>
            <a:pPr>
              <a:buFont typeface="Wingdings" pitchFamily="2" charset="2"/>
              <a:buChar char="v"/>
            </a:pPr>
            <a:r>
              <a:rPr lang="en-US" sz="2400" dirty="0" smtClean="0"/>
              <a:t> Female panda called sow</a:t>
            </a:r>
          </a:p>
          <a:p>
            <a:pPr>
              <a:buFont typeface="Wingdings" pitchFamily="2" charset="2"/>
              <a:buChar char="v"/>
            </a:pPr>
            <a:r>
              <a:rPr lang="en-US" sz="2400" dirty="0"/>
              <a:t> </a:t>
            </a:r>
            <a:r>
              <a:rPr lang="en-US" sz="2400" dirty="0" smtClean="0"/>
              <a:t> Offspring called cubs</a:t>
            </a:r>
          </a:p>
          <a:p>
            <a:pPr>
              <a:buFont typeface="Wingdings" pitchFamily="2" charset="2"/>
              <a:buChar char="v"/>
            </a:pPr>
            <a:r>
              <a:rPr lang="en-US" sz="2400" dirty="0"/>
              <a:t> </a:t>
            </a:r>
            <a:r>
              <a:rPr lang="en-US" sz="2400" dirty="0" smtClean="0"/>
              <a:t> Giant pandas reach sexual maturity between ages of 4 and 8 years</a:t>
            </a:r>
          </a:p>
          <a:p>
            <a:pPr>
              <a:buFont typeface="Wingdings" pitchFamily="2" charset="2"/>
              <a:buChar char="v"/>
            </a:pPr>
            <a:r>
              <a:rPr lang="en-US" sz="2400" dirty="0"/>
              <a:t> </a:t>
            </a:r>
            <a:r>
              <a:rPr lang="en-US" sz="2400" dirty="0" smtClean="0"/>
              <a:t> Breeding takes place from March to May and Young are born 3 to 6 months later weighing only 85-140 gm.</a:t>
            </a:r>
          </a:p>
          <a:p>
            <a:pPr>
              <a:buFont typeface="Wingdings" pitchFamily="2" charset="2"/>
              <a:buChar char="v"/>
            </a:pPr>
            <a:r>
              <a:rPr lang="en-US" sz="2400" dirty="0" smtClean="0"/>
              <a:t> Two cubs may be born but only one survive</a:t>
            </a:r>
            <a:endParaRPr lang="en-US" sz="2400" dirty="0"/>
          </a:p>
        </p:txBody>
      </p:sp>
      <p:pic>
        <p:nvPicPr>
          <p:cNvPr id="7" name="Picture 6" descr="7.jfif"/>
          <p:cNvPicPr>
            <a:picLocks noChangeAspect="1"/>
          </p:cNvPicPr>
          <p:nvPr/>
        </p:nvPicPr>
        <p:blipFill>
          <a:blip r:embed="rId2"/>
          <a:stretch>
            <a:fillRect/>
          </a:stretch>
        </p:blipFill>
        <p:spPr>
          <a:xfrm>
            <a:off x="5791200" y="1610002"/>
            <a:ext cx="2847975" cy="1895198"/>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2133599"/>
          </a:xfrm>
        </p:spPr>
        <p:txBody>
          <a:bodyPr>
            <a:normAutofit/>
          </a:bodyPr>
          <a:lstStyle/>
          <a:p>
            <a:pPr marL="514350" indent="-514350">
              <a:buFont typeface="Wingdings" pitchFamily="2" charset="2"/>
              <a:buChar char="v"/>
            </a:pPr>
            <a:r>
              <a:rPr lang="en-US" sz="2800" dirty="0" smtClean="0"/>
              <a:t>Reproductive rate- one cub every 2 years</a:t>
            </a:r>
          </a:p>
          <a:p>
            <a:pPr marL="514350" indent="-514350">
              <a:buFont typeface="Wingdings" pitchFamily="2" charset="2"/>
              <a:buChar char="v"/>
            </a:pPr>
            <a:r>
              <a:rPr lang="en-US" sz="2800" dirty="0"/>
              <a:t> </a:t>
            </a:r>
            <a:r>
              <a:rPr lang="en-US" sz="2800" dirty="0" smtClean="0"/>
              <a:t>The boar has no part in helping raise the cub</a:t>
            </a:r>
          </a:p>
          <a:p>
            <a:pPr marL="514350" indent="-514350">
              <a:buFont typeface="Wingdings" pitchFamily="2" charset="2"/>
              <a:buChar char="v"/>
            </a:pPr>
            <a:r>
              <a:rPr lang="en-US" sz="2800" dirty="0"/>
              <a:t> </a:t>
            </a:r>
            <a:r>
              <a:rPr lang="en-US" sz="2800" dirty="0" smtClean="0"/>
              <a:t>The cub stays with sow around 3 years of age.</a:t>
            </a:r>
          </a:p>
          <a:p>
            <a:pPr marL="514350" indent="-514350">
              <a:buNone/>
            </a:pPr>
            <a:endParaRPr lang="en-US" sz="2800" dirty="0"/>
          </a:p>
        </p:txBody>
      </p:sp>
      <p:sp>
        <p:nvSpPr>
          <p:cNvPr id="4" name="Rounded Rectangle 3"/>
          <p:cNvSpPr/>
          <p:nvPr/>
        </p:nvSpPr>
        <p:spPr>
          <a:xfrm>
            <a:off x="1676400" y="381000"/>
            <a:ext cx="5867400"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Breeding Habit (Cont..)</a:t>
            </a:r>
            <a:endPar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5" name="Picture 4" descr="8.jfif"/>
          <p:cNvPicPr>
            <a:picLocks noChangeAspect="1"/>
          </p:cNvPicPr>
          <p:nvPr/>
        </p:nvPicPr>
        <p:blipFill>
          <a:blip r:embed="rId2"/>
          <a:stretch>
            <a:fillRect/>
          </a:stretch>
        </p:blipFill>
        <p:spPr>
          <a:xfrm>
            <a:off x="2133600" y="3352800"/>
            <a:ext cx="4419600" cy="2971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xplosion 1 3"/>
          <p:cNvSpPr/>
          <p:nvPr/>
        </p:nvSpPr>
        <p:spPr>
          <a:xfrm>
            <a:off x="1524000" y="1447800"/>
            <a:ext cx="6019800" cy="3962400"/>
          </a:xfrm>
          <a:prstGeom prst="irregularSeal1">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800" b="1" dirty="0" smtClean="0">
                <a:ln w="1905"/>
                <a:solidFill>
                  <a:schemeClr val="tx1"/>
                </a:solidFill>
                <a:effectLst>
                  <a:innerShdw blurRad="69850" dist="43180" dir="5400000">
                    <a:srgbClr val="000000">
                      <a:alpha val="65000"/>
                    </a:srgbClr>
                  </a:innerShdw>
                </a:effectLst>
                <a:latin typeface="Blackadder ITC" pitchFamily="82" charset="0"/>
              </a:rPr>
              <a:t>Thank You</a:t>
            </a:r>
            <a:endParaRPr lang="en-US" sz="4800" b="1" dirty="0">
              <a:ln w="1905"/>
              <a:solidFill>
                <a:schemeClr val="tx1"/>
              </a:solidFill>
              <a:effectLst>
                <a:innerShdw blurRad="69850" dist="43180" dir="5400000">
                  <a:srgbClr val="000000">
                    <a:alpha val="65000"/>
                  </a:srgbClr>
                </a:innerShdw>
              </a:effectLst>
              <a:latin typeface="Blackadder ITC" pitchFamily="8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TotalTime>
  <Words>331</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Content</vt:lpstr>
      <vt:lpstr>Gaint Panda</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dc:title>
  <dc:creator>Abdullah</dc:creator>
  <cp:lastModifiedBy>BMC</cp:lastModifiedBy>
  <cp:revision>25</cp:revision>
  <dcterms:created xsi:type="dcterms:W3CDTF">2024-01-05T05:48:09Z</dcterms:created>
  <dcterms:modified xsi:type="dcterms:W3CDTF">2024-02-24T02:02:10Z</dcterms:modified>
</cp:coreProperties>
</file>